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6" r:id="rId3"/>
    <p:sldId id="271" r:id="rId4"/>
    <p:sldId id="273" r:id="rId5"/>
    <p:sldId id="274" r:id="rId6"/>
    <p:sldId id="277" r:id="rId7"/>
    <p:sldId id="275" r:id="rId8"/>
    <p:sldId id="278" r:id="rId9"/>
    <p:sldId id="279" r:id="rId10"/>
    <p:sldId id="280" r:id="rId11"/>
    <p:sldId id="282" r:id="rId12"/>
    <p:sldId id="281" r:id="rId13"/>
    <p:sldId id="283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623"/>
    <a:srgbClr val="EAD00E"/>
    <a:srgbClr val="1D6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45" d="100"/>
          <a:sy n="145" d="100"/>
        </p:scale>
        <p:origin x="-568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2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7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2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7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1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BD102-DCE6-AC4D-A7B6-11BDC8958E10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B323B-A5B1-2D45-AD94-F1E1D887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2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mg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734"/>
            <a:ext cx="9144000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4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lleighsCa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991"/>
            <a:ext cx="9162016" cy="4342414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116976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1D6F11"/>
                </a:solidFill>
                <a:latin typeface="Roboto Bold"/>
                <a:cs typeface="Roboto Bold"/>
              </a:rPr>
              <a:t>Striving for </a:t>
            </a:r>
            <a:r>
              <a:rPr lang="en-US" sz="3600" i="1" dirty="0" err="1" smtClean="0">
                <a:solidFill>
                  <a:srgbClr val="1D6F11"/>
                </a:solidFill>
                <a:latin typeface="Roboto Bold Italic"/>
                <a:cs typeface="Roboto Bold Italic"/>
              </a:rPr>
              <a:t>Magis</a:t>
            </a:r>
            <a:endParaRPr lang="en-US" sz="3600" i="1" dirty="0">
              <a:solidFill>
                <a:srgbClr val="1D6F11"/>
              </a:solidFill>
              <a:latin typeface="Roboto Bold Italic"/>
              <a:cs typeface="Roboto Bold Italic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err="1">
                <a:latin typeface="Roboto Bold"/>
                <a:cs typeface="Roboto Bold"/>
              </a:rPr>
              <a:t>Kelleigh</a:t>
            </a:r>
            <a:r>
              <a:rPr lang="en-US" sz="1800" dirty="0">
                <a:latin typeface="Roboto Bold"/>
                <a:cs typeface="Roboto Bold"/>
              </a:rPr>
              <a:t> Gustafson ’18 </a:t>
            </a:r>
            <a:r>
              <a:rPr lang="en-US" sz="1800" dirty="0">
                <a:latin typeface="Roboto Light"/>
                <a:cs typeface="Roboto Light"/>
              </a:rPr>
              <a:t>was just 4 years old when she was diagnosed with a rare and potentially life-threatening condition known as </a:t>
            </a:r>
            <a:r>
              <a:rPr lang="en-US" sz="1800" dirty="0" err="1">
                <a:latin typeface="Roboto Light"/>
                <a:cs typeface="Roboto Light"/>
              </a:rPr>
              <a:t>arteriovenous</a:t>
            </a:r>
            <a:r>
              <a:rPr lang="en-US" sz="1800" dirty="0">
                <a:latin typeface="Roboto Light"/>
                <a:cs typeface="Roboto Light"/>
              </a:rPr>
              <a:t> malformation (AVM). Today Gustafson leads a busy life as a psychology major and member of the women’s golf team. She is also the founder of </a:t>
            </a:r>
            <a:r>
              <a:rPr lang="en-US" sz="1800" dirty="0" err="1">
                <a:latin typeface="Roboto Light"/>
                <a:cs typeface="Roboto Light"/>
              </a:rPr>
              <a:t>Kelleigh’s</a:t>
            </a:r>
            <a:r>
              <a:rPr lang="en-US" sz="1800" dirty="0">
                <a:latin typeface="Roboto Light"/>
                <a:cs typeface="Roboto Light"/>
              </a:rPr>
              <a:t> cause, an organization that seeks </a:t>
            </a:r>
            <a:r>
              <a:rPr lang="en-US" sz="1800" dirty="0">
                <a:latin typeface="Roboto Bold"/>
                <a:cs typeface="Roboto Bold"/>
              </a:rPr>
              <a:t>to raise awareness and funds to find a cure for AVM.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frica_coxAustin_08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326"/>
            <a:ext cx="9162016" cy="4263818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116976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1D6F11"/>
                </a:solidFill>
                <a:latin typeface="Roboto Bold"/>
                <a:cs typeface="Roboto Bold"/>
              </a:rPr>
              <a:t>The Business of Doing Good</a:t>
            </a:r>
            <a:endParaRPr lang="en-US" sz="3600" i="1" dirty="0">
              <a:solidFill>
                <a:srgbClr val="1D6F11"/>
              </a:solidFill>
              <a:latin typeface="Roboto Bold Italic"/>
              <a:cs typeface="Roboto Bold Italic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Roboto Light"/>
                <a:cs typeface="Roboto Light"/>
              </a:rPr>
              <a:t>As a senior associate at the financial services firm KPMG, </a:t>
            </a:r>
            <a:r>
              <a:rPr lang="en-US" sz="1800" dirty="0">
                <a:latin typeface="Roboto Bold"/>
                <a:cs typeface="Roboto Bold"/>
              </a:rPr>
              <a:t>Matt Austin ’09 </a:t>
            </a:r>
            <a:r>
              <a:rPr lang="en-US" sz="1800" dirty="0">
                <a:latin typeface="Roboto Light"/>
                <a:cs typeface="Roboto Light"/>
              </a:rPr>
              <a:t>audited U.S. subsidiaries of foreign banks. He won the company’s prestigious chairman’s award. Austin also spent three weeks volunteering at a childcare center in South Africa where many children have lost a parent to drugs, crime or AIDS. Today he is intent on </a:t>
            </a:r>
            <a:r>
              <a:rPr lang="en-US" sz="1800" dirty="0">
                <a:latin typeface="Roboto Bold"/>
                <a:cs typeface="Roboto Bold"/>
              </a:rPr>
              <a:t>using his business savvy to start a nonprofit organization.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ren_fla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682"/>
            <a:ext cx="9162016" cy="4245067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169530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1D6F11"/>
                </a:solidFill>
                <a:latin typeface="Roboto Bold"/>
                <a:cs typeface="Roboto Bold"/>
              </a:rPr>
              <a:t>Lending a Big Voice to Little People </a:t>
            </a:r>
            <a:endParaRPr lang="en-US" sz="3600" dirty="0">
              <a:solidFill>
                <a:srgbClr val="1D6F11"/>
              </a:solidFill>
              <a:latin typeface="Roboto Bold"/>
              <a:cs typeface="Robot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Roboto Bold"/>
                <a:cs typeface="Roboto Bold"/>
              </a:rPr>
              <a:t>Britton Bouchard ’16 </a:t>
            </a:r>
            <a:r>
              <a:rPr lang="en-US" sz="1800" dirty="0">
                <a:latin typeface="Roboto Light"/>
                <a:cs typeface="Roboto Light"/>
              </a:rPr>
              <a:t>recently attended the prestigious Student Conference on Veterans Affairs at the U.S. Military Academy at West Point, where he grappled with weighty issues such as </a:t>
            </a:r>
            <a:r>
              <a:rPr lang="en-US" sz="1800" dirty="0">
                <a:latin typeface="Roboto Bold"/>
                <a:cs typeface="Roboto Bold"/>
              </a:rPr>
              <a:t>economic inequality. </a:t>
            </a:r>
            <a:r>
              <a:rPr lang="en-US" sz="1800" dirty="0">
                <a:latin typeface="Roboto Light"/>
                <a:cs typeface="Roboto Light"/>
              </a:rPr>
              <a:t>A Marine Corps veteran, Bouchard has a long-term goal of becoming an attorney specializing in representing abused children.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5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nor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" y="2398108"/>
            <a:ext cx="9161518" cy="3703973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169530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1D6F11"/>
                </a:solidFill>
                <a:latin typeface="Roboto Bold"/>
                <a:cs typeface="Roboto Bold"/>
              </a:rPr>
              <a:t>Flying with Heroes </a:t>
            </a:r>
            <a:endParaRPr lang="en-US" sz="3600" dirty="0">
              <a:solidFill>
                <a:srgbClr val="1D6F11"/>
              </a:solidFill>
              <a:latin typeface="Roboto Bold"/>
              <a:cs typeface="Robot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Roboto Bold"/>
                <a:cs typeface="Roboto Bold"/>
              </a:rPr>
              <a:t>A group of nursing students </a:t>
            </a:r>
            <a:r>
              <a:rPr lang="en-US" sz="1800" dirty="0">
                <a:latin typeface="Roboto Light"/>
                <a:cs typeface="Roboto Light"/>
              </a:rPr>
              <a:t>gained valuable experience – and an incredible lesson in history – when they accompanied 62 veterans to Washington, D.C., as part of the </a:t>
            </a:r>
            <a:r>
              <a:rPr lang="en-US" sz="1800" dirty="0">
                <a:latin typeface="Roboto Bold"/>
                <a:cs typeface="Roboto Bold"/>
              </a:rPr>
              <a:t>Honor Flight Network.</a:t>
            </a:r>
            <a:r>
              <a:rPr lang="en-US" sz="1800" dirty="0">
                <a:latin typeface="Roboto Light"/>
                <a:cs typeface="Roboto Light"/>
              </a:rPr>
              <a:t> The organization was created in 2005 to bring veterans to the capital to visit monuments created in their honor.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8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66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72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boto Black"/>
                <a:cs typeface="Roboto Black"/>
              </a:rPr>
              <a:t>At Le Moyne, </a:t>
            </a:r>
            <a:r>
              <a:rPr lang="en-US" dirty="0" smtClean="0">
                <a:solidFill>
                  <a:schemeClr val="bg1"/>
                </a:solidFill>
                <a:latin typeface="Roboto Black"/>
                <a:cs typeface="Roboto Black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 Black"/>
                <a:cs typeface="Roboto Black"/>
              </a:rPr>
            </a:br>
            <a:r>
              <a:rPr lang="en-US" dirty="0" smtClean="0">
                <a:solidFill>
                  <a:schemeClr val="bg1"/>
                </a:solidFill>
                <a:latin typeface="Roboto Black"/>
                <a:cs typeface="Roboto Black"/>
              </a:rPr>
              <a:t>greatness meets </a:t>
            </a:r>
            <a:r>
              <a:rPr lang="en-US" dirty="0">
                <a:solidFill>
                  <a:schemeClr val="bg1"/>
                </a:solidFill>
                <a:latin typeface="Roboto Black"/>
                <a:cs typeface="Roboto Black"/>
              </a:rPr>
              <a:t>goodness. </a:t>
            </a: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</a:b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</a:br>
            <a:r>
              <a:rPr lang="en-US" sz="3600" dirty="0" smtClean="0">
                <a:solidFill>
                  <a:schemeClr val="bg1"/>
                </a:solidFill>
                <a:latin typeface="Roboto Light"/>
                <a:cs typeface="Roboto Light"/>
              </a:rPr>
              <a:t>One </a:t>
            </a:r>
            <a:r>
              <a:rPr lang="en-US" sz="3600" dirty="0">
                <a:solidFill>
                  <a:schemeClr val="bg1"/>
                </a:solidFill>
                <a:latin typeface="Roboto Light"/>
                <a:cs typeface="Roboto Light"/>
              </a:rPr>
              <a:t>without the other is simply not an option.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LMCgmg_w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637690"/>
            <a:ext cx="3873500" cy="1016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6458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bg1"/>
                </a:solidFill>
                <a:latin typeface="Goudy"/>
                <a:cs typeface="Goudy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Goudy"/>
                <a:cs typeface="Goudy"/>
              </a:rPr>
              <a:t>emoyne.edu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0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66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5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An education on the Heights </a:t>
            </a: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</a:b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is 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equal parts </a:t>
            </a: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</a:br>
            <a:r>
              <a:rPr lang="en-US" dirty="0" smtClean="0">
                <a:solidFill>
                  <a:schemeClr val="bg1"/>
                </a:solidFill>
                <a:latin typeface="Roboto Black"/>
                <a:cs typeface="Roboto Black"/>
              </a:rPr>
              <a:t>passion</a:t>
            </a: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and </a:t>
            </a:r>
            <a:r>
              <a:rPr lang="en-US" dirty="0">
                <a:solidFill>
                  <a:schemeClr val="bg1"/>
                </a:solidFill>
                <a:latin typeface="Roboto Black"/>
                <a:cs typeface="Roboto Black"/>
              </a:rPr>
              <a:t>compassion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6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unetta_tinyh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7688"/>
            <a:ext cx="9152760" cy="4074511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274638"/>
            <a:ext cx="784772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1D6F11"/>
                </a:solidFill>
                <a:latin typeface="Roboto Bold"/>
                <a:cs typeface="Roboto Bold"/>
              </a:rPr>
              <a:t>Entrepreneurship Meets Social Justice</a:t>
            </a:r>
            <a:endParaRPr lang="en-US" sz="3600" dirty="0">
              <a:solidFill>
                <a:srgbClr val="1D6F11"/>
              </a:solidFill>
              <a:latin typeface="Roboto Bold"/>
              <a:cs typeface="Robot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Roboto Bold"/>
                <a:cs typeface="Roboto Bold"/>
              </a:rPr>
              <a:t>Andrew </a:t>
            </a:r>
            <a:r>
              <a:rPr lang="en-US" sz="1800" dirty="0" err="1">
                <a:latin typeface="Roboto Bold"/>
                <a:cs typeface="Roboto Bold"/>
              </a:rPr>
              <a:t>Lunetta</a:t>
            </a:r>
            <a:r>
              <a:rPr lang="en-US" sz="1800" dirty="0">
                <a:latin typeface="Roboto Bold"/>
                <a:cs typeface="Roboto Bold"/>
              </a:rPr>
              <a:t> ’12 </a:t>
            </a:r>
            <a:r>
              <a:rPr lang="en-US" sz="1800" dirty="0">
                <a:latin typeface="Roboto Light"/>
                <a:cs typeface="Roboto Light"/>
              </a:rPr>
              <a:t>used his entrepreneurial spirit and passion for social justice to establish a program to aid the hungry and the homeless. Today </a:t>
            </a:r>
            <a:r>
              <a:rPr lang="en-US" sz="1800" dirty="0" err="1">
                <a:latin typeface="Roboto Light"/>
                <a:cs typeface="Roboto Light"/>
              </a:rPr>
              <a:t>Lunetta</a:t>
            </a:r>
            <a:r>
              <a:rPr lang="en-US" sz="1800" dirty="0">
                <a:latin typeface="Roboto Light"/>
                <a:cs typeface="Roboto Light"/>
              </a:rPr>
              <a:t> is the founder of </a:t>
            </a:r>
            <a:r>
              <a:rPr lang="en-US" sz="1800" dirty="0">
                <a:latin typeface="Roboto Bold"/>
                <a:cs typeface="Roboto Bold"/>
              </a:rPr>
              <a:t>A Tiny Home for Good, </a:t>
            </a:r>
            <a:r>
              <a:rPr lang="en-US" sz="1800" dirty="0">
                <a:latin typeface="Roboto Light"/>
                <a:cs typeface="Roboto Light"/>
              </a:rPr>
              <a:t>which develops micro-housing for formerly homeless individuals. 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5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pe2_BolD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200"/>
            <a:ext cx="9152916" cy="4808517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274638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1D6F11"/>
                </a:solidFill>
                <a:latin typeface="Roboto Bold"/>
                <a:cs typeface="Roboto Bold"/>
              </a:rPr>
              <a:t>Creating a Better Life</a:t>
            </a:r>
            <a:endParaRPr lang="en-US" sz="3600" dirty="0">
              <a:solidFill>
                <a:srgbClr val="1D6F11"/>
              </a:solidFill>
              <a:latin typeface="Roboto Bold"/>
              <a:cs typeface="Robot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Roboto Light"/>
                <a:cs typeface="Roboto Light"/>
              </a:rPr>
              <a:t>Today </a:t>
            </a:r>
            <a:r>
              <a:rPr lang="en-US" sz="1800" dirty="0">
                <a:latin typeface="Roboto Light"/>
                <a:cs typeface="Roboto Light"/>
              </a:rPr>
              <a:t>more than 600 children in a small village in the Republic of South Sudan receive a great education in the school </a:t>
            </a:r>
            <a:r>
              <a:rPr lang="en-US" sz="1800" dirty="0">
                <a:latin typeface="Roboto Bold"/>
                <a:cs typeface="Roboto Bold"/>
              </a:rPr>
              <a:t>Gabriel </a:t>
            </a:r>
            <a:r>
              <a:rPr lang="en-US" sz="1800" dirty="0" err="1">
                <a:latin typeface="Roboto Bold"/>
                <a:cs typeface="Roboto Bold"/>
              </a:rPr>
              <a:t>Bol</a:t>
            </a:r>
            <a:r>
              <a:rPr lang="en-US" sz="1800" dirty="0">
                <a:latin typeface="Roboto Bold"/>
                <a:cs typeface="Roboto Bold"/>
              </a:rPr>
              <a:t> Deng ’07 </a:t>
            </a:r>
            <a:r>
              <a:rPr lang="en-US" sz="1800" dirty="0">
                <a:latin typeface="Roboto Light"/>
                <a:cs typeface="Roboto Light"/>
              </a:rPr>
              <a:t>created for them. 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e_skydiv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3934"/>
            <a:ext cx="9162016" cy="4144978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274638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D6F11"/>
                </a:solidFill>
                <a:latin typeface="Roboto Bold"/>
                <a:cs typeface="Roboto Bold"/>
              </a:rPr>
              <a:t>Diving into Life</a:t>
            </a:r>
            <a:endParaRPr lang="en-US" sz="3200" dirty="0">
              <a:solidFill>
                <a:srgbClr val="1D6F11"/>
              </a:solidFill>
              <a:latin typeface="Roboto Bold"/>
              <a:cs typeface="Robot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Roboto Light"/>
                <a:cs typeface="Roboto Light"/>
              </a:rPr>
              <a:t>Joe O’Connor’s epiphany at 15,000 </a:t>
            </a:r>
            <a:r>
              <a:rPr lang="en-US" sz="1800" dirty="0" smtClean="0">
                <a:latin typeface="Roboto Light"/>
                <a:cs typeface="Roboto Light"/>
              </a:rPr>
              <a:t>feet </a:t>
            </a:r>
            <a:r>
              <a:rPr lang="en-US" sz="1800" dirty="0">
                <a:latin typeface="Roboto Light"/>
                <a:cs typeface="Roboto Light"/>
              </a:rPr>
              <a:t>inspired him to establish, </a:t>
            </a:r>
            <a:r>
              <a:rPr lang="en-US" sz="1800" dirty="0" err="1">
                <a:latin typeface="Roboto Bold"/>
                <a:cs typeface="Roboto Bold"/>
              </a:rPr>
              <a:t>GetLIVIN</a:t>
            </a:r>
            <a:r>
              <a:rPr lang="en-US" sz="1800" dirty="0">
                <a:latin typeface="Roboto Bold"/>
                <a:cs typeface="Roboto Bold"/>
              </a:rPr>
              <a:t>, </a:t>
            </a:r>
            <a:r>
              <a:rPr lang="en-US" sz="1800" dirty="0">
                <a:latin typeface="Roboto Light"/>
                <a:cs typeface="Roboto Light"/>
              </a:rPr>
              <a:t>whose mission is “to redefine how people live.” He grew the business from a blog to a series of talks at local schools to the </a:t>
            </a:r>
            <a:r>
              <a:rPr lang="en-US" sz="1800" dirty="0" err="1">
                <a:latin typeface="Roboto Light"/>
                <a:cs typeface="Roboto Light"/>
              </a:rPr>
              <a:t>GetLIVIN</a:t>
            </a:r>
            <a:r>
              <a:rPr lang="en-US" sz="1800" dirty="0">
                <a:latin typeface="Roboto Light"/>
                <a:cs typeface="Roboto Light"/>
              </a:rPr>
              <a:t> Experience, which blends adventure and self-discovery.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52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66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5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We shoot for </a:t>
            </a:r>
            <a:r>
              <a:rPr lang="en-US" dirty="0">
                <a:solidFill>
                  <a:schemeClr val="bg1"/>
                </a:solidFill>
                <a:latin typeface="Roboto Black"/>
                <a:cs typeface="Roboto Black"/>
              </a:rPr>
              <a:t>championships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</a:b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but 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live for </a:t>
            </a:r>
            <a:r>
              <a:rPr lang="en-US" dirty="0">
                <a:solidFill>
                  <a:schemeClr val="bg1"/>
                </a:solidFill>
                <a:latin typeface="Roboto Black"/>
                <a:cs typeface="Roboto Black"/>
              </a:rPr>
              <a:t>sportsmanship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6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sideL_01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8197"/>
            <a:ext cx="9162016" cy="4806403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274638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D6F11"/>
                </a:solidFill>
                <a:latin typeface="Roboto Bold"/>
                <a:cs typeface="Roboto Bold"/>
              </a:rPr>
              <a:t>Inside the L</a:t>
            </a:r>
            <a:endParaRPr lang="en-US" sz="3200" dirty="0">
              <a:solidFill>
                <a:srgbClr val="1D6F11"/>
              </a:solidFill>
              <a:latin typeface="Roboto Bold"/>
              <a:cs typeface="Robot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Roboto Bold"/>
                <a:cs typeface="Roboto Bold"/>
              </a:rPr>
              <a:t>Inside the L </a:t>
            </a:r>
            <a:r>
              <a:rPr lang="en-US" sz="1800" dirty="0">
                <a:latin typeface="Roboto Light"/>
                <a:cs typeface="Roboto Light"/>
              </a:rPr>
              <a:t>is a distinctly Jesuit approach to athletics at the College that focuses on how students will live their lives long after they have graduated from Le Moyne. It encourages them </a:t>
            </a:r>
            <a:r>
              <a:rPr lang="en-US" sz="1800" dirty="0">
                <a:latin typeface="Roboto Bold"/>
                <a:cs typeface="Roboto Bold"/>
              </a:rPr>
              <a:t>to be men and women for others, to strive for the more and to find God in all things.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92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uz_Iron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626"/>
            <a:ext cx="9162016" cy="6098467"/>
          </a:xfrm>
          <a:prstGeom prst="rect">
            <a:avLst/>
          </a:prstGeom>
        </p:spPr>
      </p:pic>
      <p:pic>
        <p:nvPicPr>
          <p:cNvPr id="6" name="Content Placeholder 5" descr="topBa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r="22220"/>
          <a:stretch>
            <a:fillRect/>
          </a:stretch>
        </p:blipFill>
        <p:spPr>
          <a:xfrm>
            <a:off x="0" y="0"/>
            <a:ext cx="9162016" cy="29516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654" y="274638"/>
            <a:ext cx="7847725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1D6F11"/>
                </a:solidFill>
                <a:latin typeface="Roboto Bold"/>
                <a:cs typeface="Roboto Bold"/>
              </a:rPr>
              <a:t>Competing for Cancer Research</a:t>
            </a:r>
            <a:endParaRPr lang="en-US" sz="3600" dirty="0">
              <a:solidFill>
                <a:srgbClr val="1D6F11"/>
              </a:solidFill>
              <a:latin typeface="Roboto Bold"/>
              <a:cs typeface="Robot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5654" y="1017846"/>
            <a:ext cx="7847725" cy="16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Roboto Bold"/>
                <a:cs typeface="Roboto Bold"/>
              </a:rPr>
              <a:t>Andrew Cruz ’03 </a:t>
            </a:r>
            <a:r>
              <a:rPr lang="en-US" sz="1800" dirty="0">
                <a:latin typeface="Roboto Light"/>
                <a:cs typeface="Roboto Light"/>
              </a:rPr>
              <a:t>was ranked in the top 1 percent of IRONMAN’s All World Athlete Program. Even more impressive is the reason Cruz began competing in triathlons – </a:t>
            </a:r>
            <a:r>
              <a:rPr lang="en-US" sz="1800" dirty="0">
                <a:latin typeface="Roboto Bold"/>
                <a:cs typeface="Roboto Bold"/>
              </a:rPr>
              <a:t>to raise money for blood cancer research </a:t>
            </a:r>
            <a:r>
              <a:rPr lang="en-US" sz="1800" dirty="0">
                <a:latin typeface="Roboto Light"/>
                <a:cs typeface="Roboto Light"/>
              </a:rPr>
              <a:t>after a dear friend lost his father to non-Hodgkin lymphoma. </a:t>
            </a:r>
          </a:p>
        </p:txBody>
      </p:sp>
      <p:pic>
        <p:nvPicPr>
          <p:cNvPr id="8" name="Picture 7" descr="bottom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035"/>
            <a:ext cx="9162016" cy="9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41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66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5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We teach the skill of </a:t>
            </a:r>
            <a:r>
              <a:rPr lang="en-US" dirty="0">
                <a:solidFill>
                  <a:schemeClr val="bg1"/>
                </a:solidFill>
                <a:latin typeface="Roboto Black"/>
                <a:cs typeface="Roboto Black"/>
              </a:rPr>
              <a:t>trading stocks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, but instill the principle of </a:t>
            </a: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</a:br>
            <a:r>
              <a:rPr lang="en-US" dirty="0" smtClean="0">
                <a:solidFill>
                  <a:schemeClr val="bg1"/>
                </a:solidFill>
                <a:latin typeface="Roboto Light"/>
                <a:cs typeface="Roboto Light"/>
              </a:rPr>
              <a:t>never </a:t>
            </a:r>
            <a:r>
              <a:rPr lang="en-US" dirty="0">
                <a:solidFill>
                  <a:schemeClr val="bg1"/>
                </a:solidFill>
                <a:latin typeface="Roboto Black"/>
                <a:cs typeface="Roboto Black"/>
              </a:rPr>
              <a:t>trading values</a:t>
            </a:r>
            <a:r>
              <a:rPr lang="en-US" dirty="0">
                <a:solidFill>
                  <a:schemeClr val="bg1"/>
                </a:solidFill>
                <a:latin typeface="Roboto Light"/>
                <a:cs typeface="Roboto Light"/>
              </a:rPr>
              <a:t>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5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556</Words>
  <Application>Microsoft Macintosh PowerPoint</Application>
  <PresentationFormat>On-screen Show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An education on the Heights  is equal parts  passion and compassion.  </vt:lpstr>
      <vt:lpstr>Entrepreneurship Meets Social Justice</vt:lpstr>
      <vt:lpstr>Creating a Better Life</vt:lpstr>
      <vt:lpstr>Diving into Life</vt:lpstr>
      <vt:lpstr>We shoot for championships,  but live for sportsmanship.  </vt:lpstr>
      <vt:lpstr>Inside the L</vt:lpstr>
      <vt:lpstr>Competing for Cancer Research</vt:lpstr>
      <vt:lpstr>We teach the skill of trading stocks, but instill the principle of  never trading values.  </vt:lpstr>
      <vt:lpstr>Striving for Magis</vt:lpstr>
      <vt:lpstr>The Business of Doing Good</vt:lpstr>
      <vt:lpstr>Lending a Big Voice to Little People </vt:lpstr>
      <vt:lpstr>Flying with Heroes </vt:lpstr>
      <vt:lpstr>At Le Moyne,  greatness meets goodness.   One without the other is simply not an option.  </vt:lpstr>
    </vt:vector>
  </TitlesOfParts>
  <Company>Le Moyne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Santy</dc:creator>
  <cp:lastModifiedBy>Penny Santy</cp:lastModifiedBy>
  <cp:revision>59</cp:revision>
  <dcterms:created xsi:type="dcterms:W3CDTF">2015-01-06T13:42:46Z</dcterms:created>
  <dcterms:modified xsi:type="dcterms:W3CDTF">2016-03-14T18:51:54Z</dcterms:modified>
</cp:coreProperties>
</file>