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258" r:id="rId2"/>
    <p:sldId id="270" r:id="rId3"/>
    <p:sldId id="281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74" autoAdjust="0"/>
  </p:normalViewPr>
  <p:slideViewPr>
    <p:cSldViewPr snapToObjects="1">
      <p:cViewPr>
        <p:scale>
          <a:sx n="80" d="100"/>
          <a:sy n="80" d="100"/>
        </p:scale>
        <p:origin x="-210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3" d="100"/>
          <a:sy n="73" d="100"/>
        </p:scale>
        <p:origin x="-218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0" y="0"/>
            <a:ext cx="6985000" cy="52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958" tIns="46479" rIns="92958" bIns="46479">
            <a:spAutoFit/>
          </a:bodyPr>
          <a:lstStyle/>
          <a:p>
            <a:pPr defTabSz="930275" eaLnBrk="0" hangingPunct="0">
              <a:tabLst>
                <a:tab pos="3252788" algn="ctr"/>
              </a:tabLst>
            </a:pPr>
            <a:r>
              <a:rPr lang="en-US" sz="1400" dirty="0">
                <a:latin typeface="Times New Roman" pitchFamily="18" charset="0"/>
              </a:rPr>
              <a:t>	CSC </a:t>
            </a:r>
            <a:r>
              <a:rPr lang="en-US" sz="1400" dirty="0" smtClean="0">
                <a:latin typeface="Times New Roman" pitchFamily="18" charset="0"/>
              </a:rPr>
              <a:t>181 Bits, Nibbles &amp; Bytes</a:t>
            </a:r>
            <a:endParaRPr lang="en-US" sz="1400" dirty="0">
              <a:latin typeface="Times New Roman" pitchFamily="18" charset="0"/>
            </a:endParaRPr>
          </a:p>
          <a:p>
            <a:pPr defTabSz="930275" eaLnBrk="0" hangingPunct="0">
              <a:tabLst>
                <a:tab pos="3252788" algn="ctr"/>
              </a:tabLst>
            </a:pPr>
            <a:r>
              <a:rPr lang="en-US" sz="1400" dirty="0">
                <a:latin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</a:rPr>
              <a:t>6: I/O Architecture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0" y="8899525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958" tIns="46479" rIns="92958" bIns="46479">
            <a:spAutoFit/>
          </a:bodyPr>
          <a:lstStyle/>
          <a:p>
            <a:pPr defTabSz="930275" eaLnBrk="0" hangingPunct="0">
              <a:spcBef>
                <a:spcPct val="50000"/>
              </a:spcBef>
              <a:tabLst>
                <a:tab pos="3252788" algn="ctr"/>
              </a:tabLst>
            </a:pPr>
            <a:r>
              <a:rPr lang="en-US" sz="1000">
                <a:latin typeface="Times New Roman" pitchFamily="18" charset="0"/>
              </a:rPr>
              <a:t>	Page </a:t>
            </a:r>
            <a:fld id="{3E8CEF84-CC87-4D7A-960B-BB46B47C82E4}" type="slidenum">
              <a:rPr lang="en-US" sz="1000">
                <a:latin typeface="Times New Roman" pitchFamily="18" charset="0"/>
              </a:rPr>
              <a:pPr defTabSz="930275" eaLnBrk="0" hangingPunct="0">
                <a:spcBef>
                  <a:spcPct val="50000"/>
                </a:spcBef>
                <a:tabLst>
                  <a:tab pos="3252788" algn="ctr"/>
                </a:tabLst>
              </a:pPr>
              <a:t>‹#›</a:t>
            </a:fld>
            <a:endParaRPr lang="en-US" sz="1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14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7538F-3E48-4529-8F20-9C2CEBC35C5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03D1-B113-41F4-BC73-A46F5283F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5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29A579-5D22-4086-9AFD-F827A79D130B}" type="slidenum">
              <a:rPr lang="en-US"/>
              <a:pPr/>
              <a:t>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EE3AC4-4095-480E-B16B-FDE37562FEB0}" type="slidenum">
              <a:rPr lang="en-US"/>
              <a:pPr/>
              <a:t>2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EE3AC4-4095-480E-B16B-FDE37562FEB0}" type="slidenum">
              <a:rPr lang="en-US"/>
              <a:pPr/>
              <a:t>4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2936E68-B575-4362-9DC6-02AE8C9223B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66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4" name="Text Box 40"/>
          <p:cNvSpPr txBox="1"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233863" algn="ctr"/>
                <a:tab pos="8961438" algn="r"/>
              </a:tabLst>
            </a:pPr>
            <a:r>
              <a:rPr lang="en-US" sz="1400" dirty="0"/>
              <a:t>CSC </a:t>
            </a:r>
            <a:r>
              <a:rPr lang="en-US" sz="1400" dirty="0" smtClean="0"/>
              <a:t>181</a:t>
            </a:r>
            <a:r>
              <a:rPr lang="en-US" sz="1400" dirty="0"/>
              <a:t>	</a:t>
            </a:r>
            <a:r>
              <a:rPr lang="en-US" sz="1400" dirty="0" smtClean="0"/>
              <a:t>6</a:t>
            </a:r>
            <a:r>
              <a:rPr lang="en-US" sz="1400" baseline="0" dirty="0" smtClean="0"/>
              <a:t>: I/O Architecture</a:t>
            </a:r>
            <a:r>
              <a:rPr lang="en-US" sz="1400" dirty="0"/>
              <a:t>	Slide </a:t>
            </a:r>
            <a:fld id="{88D2B653-92E4-43D0-B37E-504606854100}" type="slidenum">
              <a:rPr lang="en-US" sz="1400"/>
              <a:pPr eaLnBrk="0" hangingPunct="0">
                <a:spcBef>
                  <a:spcPct val="50000"/>
                </a:spcBef>
                <a:tabLst>
                  <a:tab pos="4233863" algn="ctr"/>
                  <a:tab pos="8961438" algn="r"/>
                </a:tabLst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Security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Learning Objectives</a:t>
            </a:r>
          </a:p>
          <a:p>
            <a:pPr lvl="1"/>
            <a:r>
              <a:rPr lang="en-US" sz="2000" dirty="0"/>
              <a:t>Be able to describe foundational security concepts and secure design principals as it applies to hardware components.</a:t>
            </a:r>
          </a:p>
          <a:p>
            <a:pPr lvl="1"/>
            <a:r>
              <a:rPr lang="en-US" sz="2000" dirty="0"/>
              <a:t>Be able to describe hardware vulnerabilities and typical defenses.</a:t>
            </a:r>
          </a:p>
          <a:p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Attacks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 Invasive attacks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smtClean="0"/>
              <a:t>do </a:t>
            </a:r>
            <a:r>
              <a:rPr lang="en-US" sz="1800" dirty="0"/>
              <a:t>not harm the device or alter the signals being emitted, </a:t>
            </a:r>
            <a:endParaRPr lang="en-US" sz="1800" dirty="0" smtClean="0"/>
          </a:p>
          <a:p>
            <a:r>
              <a:rPr lang="en-US" sz="1800" dirty="0" smtClean="0"/>
              <a:t>thus </a:t>
            </a:r>
            <a:r>
              <a:rPr lang="en-US" sz="1800" dirty="0"/>
              <a:t>making them very hard to detect.</a:t>
            </a:r>
            <a:endParaRPr lang="en-US" sz="1800" dirty="0" smtClean="0"/>
          </a:p>
          <a:p>
            <a:r>
              <a:rPr lang="en-US" sz="1800" dirty="0" smtClean="0"/>
              <a:t>Often called </a:t>
            </a:r>
            <a:r>
              <a:rPr lang="en-US" sz="1800" b="1" dirty="0" smtClean="0"/>
              <a:t>covert </a:t>
            </a:r>
            <a:r>
              <a:rPr lang="en-US" sz="1800" b="1" dirty="0"/>
              <a:t>channels </a:t>
            </a:r>
            <a:r>
              <a:rPr lang="en-US" sz="1800" b="1" dirty="0" smtClean="0"/>
              <a:t>attacks  </a:t>
            </a:r>
          </a:p>
          <a:p>
            <a:pPr lvl="1"/>
            <a:r>
              <a:rPr lang="en-US" sz="1800" dirty="0" smtClean="0"/>
              <a:t>data </a:t>
            </a:r>
            <a:r>
              <a:rPr lang="en-US" sz="1800" dirty="0"/>
              <a:t>leakage attacks </a:t>
            </a:r>
            <a:endParaRPr lang="en-US" sz="1800" dirty="0" smtClean="0"/>
          </a:p>
          <a:p>
            <a:pPr lvl="1"/>
            <a:r>
              <a:rPr lang="en-US" sz="1800" dirty="0" smtClean="0"/>
              <a:t>involve </a:t>
            </a:r>
            <a:r>
              <a:rPr lang="en-US" sz="1800" dirty="0"/>
              <a:t>closely observing a device’s emissions to gain access to unauthorized data.  </a:t>
            </a:r>
          </a:p>
          <a:p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Invasive Attacks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dirty="0" smtClean="0"/>
              <a:t>involve </a:t>
            </a:r>
            <a:r>
              <a:rPr lang="en-US" sz="1800" dirty="0"/>
              <a:t>direct electrical access to the internal components of the device. </a:t>
            </a:r>
          </a:p>
          <a:p>
            <a:r>
              <a:rPr lang="en-US" sz="1800" dirty="0" smtClean="0"/>
              <a:t>E.g. attacker drills </a:t>
            </a:r>
            <a:r>
              <a:rPr lang="en-US" sz="1800" dirty="0"/>
              <a:t>a hole into the device </a:t>
            </a:r>
            <a:r>
              <a:rPr lang="en-US" sz="1800" dirty="0" smtClean="0"/>
              <a:t>place </a:t>
            </a:r>
            <a:r>
              <a:rPr lang="en-US" sz="1800" dirty="0"/>
              <a:t>a probe on a bus line to capture a signal. </a:t>
            </a:r>
            <a:endParaRPr lang="en-US" sz="1800" dirty="0" smtClean="0"/>
          </a:p>
          <a:p>
            <a:pPr lvl="1"/>
            <a:r>
              <a:rPr lang="en-US" sz="1800" dirty="0" smtClean="0"/>
              <a:t>During computation of Cryptographic </a:t>
            </a:r>
            <a:r>
              <a:rPr lang="en-US" sz="1800" dirty="0"/>
              <a:t>algorithms, </a:t>
            </a:r>
            <a:r>
              <a:rPr lang="en-US" sz="1800" dirty="0" smtClean="0"/>
              <a:t>known that an </a:t>
            </a:r>
            <a:r>
              <a:rPr lang="en-US" sz="1800" dirty="0"/>
              <a:t>attacker who can monitor any bit plane </a:t>
            </a:r>
            <a:r>
              <a:rPr lang="en-US" sz="1800" dirty="0" smtClean="0"/>
              <a:t>can </a:t>
            </a:r>
            <a:r>
              <a:rPr lang="en-US" sz="1800" dirty="0"/>
              <a:t>recover the key. </a:t>
            </a:r>
          </a:p>
          <a:p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potential attackers?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is </a:t>
            </a:r>
            <a:r>
              <a:rPr lang="en-US" dirty="0"/>
              <a:t>wide and varies depending on the type of device. </a:t>
            </a:r>
            <a:endParaRPr lang="en-US" dirty="0" smtClean="0"/>
          </a:p>
          <a:p>
            <a:pPr lvl="1"/>
            <a:r>
              <a:rPr lang="en-US" dirty="0" smtClean="0"/>
              <a:t>technical </a:t>
            </a:r>
            <a:r>
              <a:rPr lang="en-US" dirty="0"/>
              <a:t>staff working on a high security machine </a:t>
            </a:r>
            <a:endParaRPr lang="en-US" dirty="0" smtClean="0"/>
          </a:p>
          <a:p>
            <a:pPr lvl="1"/>
            <a:r>
              <a:rPr lang="en-US" dirty="0" smtClean="0"/>
              <a:t>individuals </a:t>
            </a:r>
            <a:r>
              <a:rPr lang="en-US" dirty="0"/>
              <a:t>looking to reverse engineer </a:t>
            </a:r>
            <a:r>
              <a:rPr lang="en-US" dirty="0" err="1"/>
              <a:t>pay-TV</a:t>
            </a:r>
            <a:r>
              <a:rPr lang="en-US" dirty="0"/>
              <a:t> smartcards- </a:t>
            </a:r>
            <a:endParaRPr lang="en-US" dirty="0" smtClean="0"/>
          </a:p>
          <a:p>
            <a:pPr lvl="1"/>
            <a:r>
              <a:rPr lang="en-US" dirty="0" smtClean="0"/>
              <a:t>unlocking </a:t>
            </a:r>
            <a:r>
              <a:rPr lang="en-US" dirty="0"/>
              <a:t>a mobile phone to use on any </a:t>
            </a:r>
            <a:r>
              <a:rPr lang="en-US" dirty="0" smtClean="0"/>
              <a:t>network </a:t>
            </a:r>
          </a:p>
          <a:p>
            <a:pPr lvl="1"/>
            <a:r>
              <a:rPr lang="en-US" dirty="0" smtClean="0"/>
              <a:t>mafia </a:t>
            </a:r>
            <a:r>
              <a:rPr lang="en-US" dirty="0"/>
              <a:t>looking to build and deploy key-stealing terminals from credit cards.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Non-invasive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Wiretapping </a:t>
            </a:r>
          </a:p>
          <a:p>
            <a:pPr lvl="1"/>
            <a:r>
              <a:rPr lang="en-US" sz="1800" dirty="0" smtClean="0"/>
              <a:t>Attack: </a:t>
            </a:r>
          </a:p>
          <a:p>
            <a:pPr lvl="2"/>
            <a:r>
              <a:rPr lang="en-US" sz="1400" dirty="0" smtClean="0"/>
              <a:t>Given </a:t>
            </a:r>
            <a:r>
              <a:rPr lang="en-US" sz="1400" dirty="0"/>
              <a:t>physical access to cables of a network, especially inexpensive coaxial copper cables</a:t>
            </a:r>
            <a:r>
              <a:rPr lang="en-US" sz="1400" dirty="0" smtClean="0"/>
              <a:t>, </a:t>
            </a:r>
            <a:r>
              <a:rPr lang="en-US" sz="1400" dirty="0"/>
              <a:t>attackers can see all data being transmitted. </a:t>
            </a:r>
            <a:endParaRPr lang="en-US" sz="1400" dirty="0" smtClean="0"/>
          </a:p>
          <a:p>
            <a:pPr lvl="1"/>
            <a:r>
              <a:rPr lang="en-US" sz="1800" dirty="0" smtClean="0"/>
              <a:t>Defenses: </a:t>
            </a:r>
          </a:p>
          <a:p>
            <a:pPr lvl="2"/>
            <a:r>
              <a:rPr lang="en-US" sz="1400" dirty="0" smtClean="0"/>
              <a:t>Use </a:t>
            </a:r>
            <a:r>
              <a:rPr lang="en-US" sz="1400" dirty="0"/>
              <a:t>expensive fiber optic cables which transmit </a:t>
            </a:r>
            <a:r>
              <a:rPr lang="en-US" sz="1400" dirty="0" smtClean="0"/>
              <a:t>light rather than electrical impulses </a:t>
            </a:r>
          </a:p>
          <a:p>
            <a:pPr lvl="3"/>
            <a:r>
              <a:rPr lang="en-US" sz="1400" dirty="0" smtClean="0"/>
              <a:t>More </a:t>
            </a:r>
            <a:r>
              <a:rPr lang="en-US" sz="1400" dirty="0"/>
              <a:t>expensive and easier to detect. </a:t>
            </a:r>
            <a:endParaRPr lang="en-US" sz="1400" dirty="0" smtClean="0"/>
          </a:p>
          <a:p>
            <a:pPr lvl="2"/>
            <a:r>
              <a:rPr lang="en-US" sz="1400" dirty="0" smtClean="0"/>
              <a:t>To </a:t>
            </a:r>
            <a:r>
              <a:rPr lang="en-US" sz="1400" dirty="0"/>
              <a:t>fully protect data use data </a:t>
            </a:r>
            <a:r>
              <a:rPr lang="en-US" sz="1400" dirty="0" smtClean="0"/>
              <a:t>encryption, a software solution.</a:t>
            </a:r>
            <a:endParaRPr lang="en-US" sz="1400" dirty="0"/>
          </a:p>
          <a:p>
            <a:r>
              <a:rPr lang="en-US" sz="2400" dirty="0"/>
              <a:t>Optimal Emission </a:t>
            </a:r>
            <a:endParaRPr lang="en-US" sz="2400" dirty="0"/>
          </a:p>
          <a:p>
            <a:pPr lvl="1"/>
            <a:r>
              <a:rPr lang="en-US" sz="1800" dirty="0" smtClean="0"/>
              <a:t>Attack: </a:t>
            </a:r>
          </a:p>
          <a:p>
            <a:pPr lvl="2"/>
            <a:r>
              <a:rPr lang="en-US" sz="1400" dirty="0" smtClean="0"/>
              <a:t>A </a:t>
            </a:r>
            <a:r>
              <a:rPr lang="en-US" sz="1400" dirty="0"/>
              <a:t>photo-sensor placed in the room with the CRT display can be trained to reconstruct an image from a screen. The sensor can be 50 meters away. </a:t>
            </a:r>
            <a:endParaRPr lang="en-US" sz="1400" dirty="0" smtClean="0"/>
          </a:p>
          <a:p>
            <a:pPr lvl="1"/>
            <a:r>
              <a:rPr lang="en-US" sz="1800" dirty="0" smtClean="0"/>
              <a:t>Defense</a:t>
            </a:r>
            <a:r>
              <a:rPr lang="en-US" sz="1800" dirty="0"/>
              <a:t>: </a:t>
            </a:r>
            <a:endParaRPr lang="en-US" sz="1800" dirty="0" smtClean="0"/>
          </a:p>
          <a:p>
            <a:pPr lvl="2"/>
            <a:r>
              <a:rPr lang="en-US" sz="1400" dirty="0" smtClean="0"/>
              <a:t>use </a:t>
            </a:r>
            <a:r>
              <a:rPr lang="en-US" sz="1400" dirty="0"/>
              <a:t>LCD monitors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6037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Non-invasive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Acoustic Emissions </a:t>
            </a:r>
          </a:p>
          <a:p>
            <a:pPr lvl="1"/>
            <a:r>
              <a:rPr lang="en-US" sz="1800" dirty="0" smtClean="0"/>
              <a:t>Attack </a:t>
            </a:r>
          </a:p>
          <a:p>
            <a:pPr lvl="2"/>
            <a:r>
              <a:rPr lang="en-US" sz="1600" dirty="0" smtClean="0"/>
              <a:t>use </a:t>
            </a:r>
            <a:r>
              <a:rPr lang="en-US" sz="1600" dirty="0"/>
              <a:t>audio recording of users typing of a keyboard to reconstruct what was typed or recoding a computer to reconstruct CPU instructions. </a:t>
            </a:r>
            <a:endParaRPr lang="en-US" sz="1600" dirty="0" smtClean="0"/>
          </a:p>
          <a:p>
            <a:pPr lvl="1"/>
            <a:r>
              <a:rPr lang="en-US" sz="1800" dirty="0" smtClean="0"/>
              <a:t>Defenses</a:t>
            </a:r>
            <a:r>
              <a:rPr lang="en-US" sz="1800" dirty="0"/>
              <a:t>: </a:t>
            </a:r>
            <a:endParaRPr lang="en-US" sz="1800" dirty="0" smtClean="0"/>
          </a:p>
          <a:p>
            <a:pPr lvl="2"/>
            <a:r>
              <a:rPr lang="en-US" sz="1600" dirty="0" smtClean="0"/>
              <a:t>requires </a:t>
            </a:r>
            <a:r>
              <a:rPr lang="en-US" sz="1600" dirty="0"/>
              <a:t>training algorithm, thought to be hard to carry out</a:t>
            </a:r>
          </a:p>
          <a:p>
            <a:pPr lvl="0"/>
            <a:r>
              <a:rPr lang="en-US" sz="2400" dirty="0" smtClean="0"/>
              <a:t>Power/Timing </a:t>
            </a:r>
            <a:r>
              <a:rPr lang="en-US" sz="2400" dirty="0"/>
              <a:t>Emissions </a:t>
            </a:r>
          </a:p>
          <a:p>
            <a:pPr lvl="1"/>
            <a:r>
              <a:rPr lang="en-US" sz="1800" dirty="0" smtClean="0"/>
              <a:t>Attack </a:t>
            </a:r>
          </a:p>
          <a:p>
            <a:pPr lvl="2"/>
            <a:r>
              <a:rPr lang="en-US" sz="1600" dirty="0" smtClean="0"/>
              <a:t>use </a:t>
            </a:r>
            <a:r>
              <a:rPr lang="en-US" sz="1600" dirty="0"/>
              <a:t>the fact that different instructions consume different amounts of </a:t>
            </a:r>
            <a:r>
              <a:rPr lang="en-US" sz="1600" dirty="0" smtClean="0"/>
              <a:t>power or time. </a:t>
            </a:r>
          </a:p>
          <a:p>
            <a:pPr lvl="2"/>
            <a:r>
              <a:rPr lang="en-US" sz="1600" dirty="0" smtClean="0"/>
              <a:t>By </a:t>
            </a:r>
            <a:r>
              <a:rPr lang="en-US" sz="1600" dirty="0"/>
              <a:t>measuring the </a:t>
            </a:r>
            <a:r>
              <a:rPr lang="en-US" sz="1600" dirty="0" smtClean="0"/>
              <a:t>power/time </a:t>
            </a:r>
            <a:r>
              <a:rPr lang="en-US" sz="1600" dirty="0"/>
              <a:t>that a device consumes attackers are able to deduce the value of cryptographic keys</a:t>
            </a:r>
            <a:r>
              <a:rPr lang="en-US" sz="1600" dirty="0" smtClean="0"/>
              <a:t>.</a:t>
            </a:r>
          </a:p>
          <a:p>
            <a:pPr lvl="1"/>
            <a:r>
              <a:rPr lang="en-US" sz="1800" dirty="0" smtClean="0"/>
              <a:t>Defense:</a:t>
            </a:r>
          </a:p>
          <a:p>
            <a:pPr lvl="2"/>
            <a:r>
              <a:rPr lang="en-US" sz="1600" dirty="0" smtClean="0"/>
              <a:t>Do random computations to throw statistics off </a:t>
            </a:r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207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Protections </a:t>
            </a:r>
            <a:r>
              <a:rPr lang="en-US" dirty="0"/>
              <a:t>from non-invasive attacks </a:t>
            </a:r>
            <a:r>
              <a:rPr lang="en-US" dirty="0" smtClean="0"/>
              <a:t>include: </a:t>
            </a:r>
            <a:endParaRPr lang="en-US" dirty="0"/>
          </a:p>
          <a:p>
            <a:pPr lvl="1"/>
            <a:r>
              <a:rPr lang="en-US" dirty="0"/>
              <a:t>Emanation Blockage </a:t>
            </a:r>
            <a:r>
              <a:rPr lang="en-US" dirty="0" smtClean="0"/>
              <a:t>–  (prevent)</a:t>
            </a:r>
          </a:p>
          <a:p>
            <a:pPr lvl="2"/>
            <a:r>
              <a:rPr lang="en-US" dirty="0" smtClean="0"/>
              <a:t>build </a:t>
            </a:r>
            <a:r>
              <a:rPr lang="en-US" dirty="0"/>
              <a:t>hardware </a:t>
            </a:r>
            <a:r>
              <a:rPr lang="en-US" dirty="0" smtClean="0"/>
              <a:t>out </a:t>
            </a:r>
            <a:r>
              <a:rPr lang="en-US" dirty="0"/>
              <a:t>of materials that block emanation of various signals. </a:t>
            </a:r>
            <a:endParaRPr lang="en-US" dirty="0" smtClean="0"/>
          </a:p>
          <a:p>
            <a:pPr lvl="2"/>
            <a:r>
              <a:rPr lang="en-US" dirty="0" smtClean="0"/>
              <a:t>Examples: </a:t>
            </a:r>
          </a:p>
          <a:p>
            <a:pPr lvl="3"/>
            <a:r>
              <a:rPr lang="en-US" dirty="0" smtClean="0"/>
              <a:t>fiber </a:t>
            </a:r>
            <a:r>
              <a:rPr lang="en-US" dirty="0"/>
              <a:t>optic cables for networks, </a:t>
            </a:r>
            <a:endParaRPr lang="en-US" dirty="0" smtClean="0"/>
          </a:p>
          <a:p>
            <a:pPr lvl="3"/>
            <a:r>
              <a:rPr lang="en-US" dirty="0" smtClean="0"/>
              <a:t>screen </a:t>
            </a:r>
            <a:r>
              <a:rPr lang="en-US" dirty="0"/>
              <a:t>shields to block </a:t>
            </a:r>
            <a:r>
              <a:rPr lang="en-US" dirty="0" smtClean="0"/>
              <a:t>visibility</a:t>
            </a:r>
          </a:p>
          <a:p>
            <a:pPr lvl="3"/>
            <a:r>
              <a:rPr lang="en-US" dirty="0" smtClean="0"/>
              <a:t>faraday </a:t>
            </a:r>
            <a:r>
              <a:rPr lang="en-US" dirty="0"/>
              <a:t>cages to block electromagnetic emanations in the air.  </a:t>
            </a:r>
          </a:p>
          <a:p>
            <a:pPr lvl="1"/>
            <a:r>
              <a:rPr lang="en-US" dirty="0"/>
              <a:t>Emanation Masking </a:t>
            </a:r>
            <a:r>
              <a:rPr lang="en-US" dirty="0" smtClean="0"/>
              <a:t>– (prevent) </a:t>
            </a:r>
          </a:p>
          <a:p>
            <a:pPr lvl="2"/>
            <a:r>
              <a:rPr lang="en-US" dirty="0" smtClean="0"/>
              <a:t>inject </a:t>
            </a:r>
            <a:r>
              <a:rPr lang="en-US" dirty="0"/>
              <a:t>noise </a:t>
            </a:r>
            <a:r>
              <a:rPr lang="en-US" dirty="0" smtClean="0"/>
              <a:t>(e.g. </a:t>
            </a:r>
            <a:r>
              <a:rPr lang="en-US" dirty="0"/>
              <a:t>a no-op instruction at random in the instruction </a:t>
            </a:r>
            <a:r>
              <a:rPr lang="en-US" dirty="0" smtClean="0"/>
              <a:t>stream). </a:t>
            </a:r>
          </a:p>
          <a:p>
            <a:pPr lvl="2"/>
            <a:r>
              <a:rPr lang="en-US" dirty="0" smtClean="0"/>
              <a:t>This </a:t>
            </a:r>
            <a:r>
              <a:rPr lang="en-US" dirty="0"/>
              <a:t>makes it harder for attackers to analyze the data and pick out patterns.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0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Protections </a:t>
            </a:r>
            <a:r>
              <a:rPr lang="en-US" dirty="0"/>
              <a:t>from </a:t>
            </a:r>
            <a:r>
              <a:rPr lang="en-US" dirty="0" smtClean="0"/>
              <a:t>invasive </a:t>
            </a:r>
            <a:r>
              <a:rPr lang="en-US" dirty="0"/>
              <a:t>attacks </a:t>
            </a:r>
            <a:r>
              <a:rPr lang="en-US" dirty="0" smtClean="0"/>
              <a:t>include:  </a:t>
            </a:r>
            <a:endParaRPr lang="en-US" dirty="0"/>
          </a:p>
          <a:p>
            <a:pPr lvl="1"/>
            <a:r>
              <a:rPr lang="en-US" dirty="0" smtClean="0"/>
              <a:t>High </a:t>
            </a:r>
            <a:r>
              <a:rPr lang="en-US" dirty="0"/>
              <a:t>end crypto-processors </a:t>
            </a:r>
            <a:r>
              <a:rPr lang="en-US" dirty="0" smtClean="0"/>
              <a:t>[defensive/deter]</a:t>
            </a:r>
          </a:p>
          <a:p>
            <a:pPr lvl="2"/>
            <a:r>
              <a:rPr lang="en-US" dirty="0" smtClean="0"/>
              <a:t>tamper-sensing </a:t>
            </a:r>
            <a:r>
              <a:rPr lang="en-US" dirty="0"/>
              <a:t>membranes </a:t>
            </a:r>
            <a:endParaRPr lang="en-US" dirty="0" smtClean="0"/>
          </a:p>
          <a:p>
            <a:pPr lvl="2"/>
            <a:r>
              <a:rPr lang="en-US" dirty="0" smtClean="0"/>
              <a:t>designed </a:t>
            </a:r>
            <a:r>
              <a:rPr lang="en-US" dirty="0"/>
              <a:t>to zero out data, erase memory or self-destruct on tampering.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Principal: Minimizing </a:t>
            </a:r>
            <a:r>
              <a:rPr lang="en-US" dirty="0"/>
              <a:t>the trusted computing base.</a:t>
            </a:r>
            <a:endParaRPr lang="en-US" dirty="0" smtClean="0"/>
          </a:p>
          <a:p>
            <a:pPr lvl="1"/>
            <a:r>
              <a:rPr lang="en-US" dirty="0" smtClean="0"/>
              <a:t>Crypto-processors </a:t>
            </a:r>
            <a:endParaRPr lang="en-US" dirty="0"/>
          </a:p>
          <a:p>
            <a:pPr lvl="2"/>
            <a:r>
              <a:rPr lang="en-US" dirty="0" smtClean="0"/>
              <a:t>dedicated processor to perform </a:t>
            </a:r>
            <a:r>
              <a:rPr lang="en-US" dirty="0"/>
              <a:t>a predefined set of cryptographic operations which are embedded within a conventional system. </a:t>
            </a:r>
            <a:endParaRPr lang="en-US" dirty="0" smtClean="0"/>
          </a:p>
          <a:p>
            <a:pPr lvl="2"/>
            <a:r>
              <a:rPr lang="en-US" dirty="0" smtClean="0"/>
              <a:t>usually placed in physically </a:t>
            </a:r>
            <a:r>
              <a:rPr lang="en-US" dirty="0"/>
              <a:t>tamper-resistant eliminating the need to protect the rest of the sub-system with physical security measures.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98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3162</TotalTime>
  <Words>540</Words>
  <Application>Microsoft Office PowerPoint</Application>
  <PresentationFormat>On-screen Show (4:3)</PresentationFormat>
  <Paragraphs>71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Network</vt:lpstr>
      <vt:lpstr>Hardware Security</vt:lpstr>
      <vt:lpstr>Hardware Attacks</vt:lpstr>
      <vt:lpstr>Who are potential attackers?</vt:lpstr>
      <vt:lpstr>Non-invasive attacks</vt:lpstr>
      <vt:lpstr>Non-invasive Attacks</vt:lpstr>
      <vt:lpstr>Hardware Defenses</vt:lpstr>
      <vt:lpstr>Hardware Defenses</vt:lpstr>
      <vt:lpstr>Hardware Defenses</vt:lpstr>
    </vt:vector>
  </TitlesOfParts>
  <Company>Le Moyne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VoorheDP</dc:creator>
  <cp:lastModifiedBy>LeMoyne College</cp:lastModifiedBy>
  <cp:revision>346</cp:revision>
  <dcterms:created xsi:type="dcterms:W3CDTF">2010-05-26T16:51:31Z</dcterms:created>
  <dcterms:modified xsi:type="dcterms:W3CDTF">2016-04-28T15:13:44Z</dcterms:modified>
</cp:coreProperties>
</file>